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8" r:id="rId3"/>
    <p:sldId id="279" r:id="rId4"/>
    <p:sldId id="280" r:id="rId5"/>
    <p:sldId id="282" r:id="rId6"/>
    <p:sldId id="283" r:id="rId7"/>
    <p:sldId id="284" r:id="rId8"/>
    <p:sldId id="285" r:id="rId9"/>
    <p:sldId id="286" r:id="rId10"/>
    <p:sldId id="287" r:id="rId11"/>
    <p:sldId id="288" r:id="rId12"/>
    <p:sldId id="289" r:id="rId13"/>
    <p:sldId id="292" r:id="rId14"/>
    <p:sldId id="277" r:id="rId15"/>
    <p:sldId id="290" r:id="rId16"/>
    <p:sldId id="293" r:id="rId17"/>
    <p:sldId id="294" r:id="rId18"/>
    <p:sldId id="295" r:id="rId19"/>
    <p:sldId id="296" r:id="rId20"/>
    <p:sldId id="297" r:id="rId21"/>
    <p:sldId id="298" r:id="rId22"/>
    <p:sldId id="299" r:id="rId23"/>
    <p:sldId id="300" r:id="rId24"/>
    <p:sldId id="303" r:id="rId25"/>
    <p:sldId id="301" r:id="rId26"/>
    <p:sldId id="305" r:id="rId27"/>
    <p:sldId id="302" r:id="rId28"/>
    <p:sldId id="30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5" autoAdjust="0"/>
    <p:restoredTop sz="94660"/>
  </p:normalViewPr>
  <p:slideViewPr>
    <p:cSldViewPr snapToGrid="0">
      <p:cViewPr varScale="1">
        <p:scale>
          <a:sx n="78" d="100"/>
          <a:sy n="78" d="100"/>
        </p:scale>
        <p:origin x="108" y="5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884B78-18C7-4518-A618-4D7B46DB4CD6}"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168056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884B78-18C7-4518-A618-4D7B46DB4CD6}"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1179646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884B78-18C7-4518-A618-4D7B46DB4CD6}"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3424677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884B78-18C7-4518-A618-4D7B46DB4CD6}"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97289-E9C1-4072-B502-F29045EB8D7D}"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14118" y="5542042"/>
            <a:ext cx="3339682" cy="634921"/>
          </a:xfrm>
          <a:prstGeom prst="rect">
            <a:avLst/>
          </a:prstGeom>
        </p:spPr>
      </p:pic>
    </p:spTree>
    <p:extLst>
      <p:ext uri="{BB962C8B-B14F-4D97-AF65-F5344CB8AC3E}">
        <p14:creationId xmlns:p14="http://schemas.microsoft.com/office/powerpoint/2010/main" val="328685094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884B78-18C7-4518-A618-4D7B46DB4CD6}"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3944395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884B78-18C7-4518-A618-4D7B46DB4CD6}"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96117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884B78-18C7-4518-A618-4D7B46DB4CD6}" type="datetimeFigureOut">
              <a:rPr lang="en-US" smtClean="0"/>
              <a:t>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450697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884B78-18C7-4518-A618-4D7B46DB4CD6}" type="datetimeFigureOut">
              <a:rPr lang="en-US" smtClean="0"/>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4178492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84B78-18C7-4518-A618-4D7B46DB4CD6}" type="datetimeFigureOut">
              <a:rPr lang="en-US" smtClean="0"/>
              <a:t>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2052178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884B78-18C7-4518-A618-4D7B46DB4CD6}"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4117228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884B78-18C7-4518-A618-4D7B46DB4CD6}"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97289-E9C1-4072-B502-F29045EB8D7D}" type="slidenum">
              <a:rPr lang="en-US" smtClean="0"/>
              <a:t>‹#›</a:t>
            </a:fld>
            <a:endParaRPr lang="en-US"/>
          </a:p>
        </p:txBody>
      </p:sp>
    </p:spTree>
    <p:extLst>
      <p:ext uri="{BB962C8B-B14F-4D97-AF65-F5344CB8AC3E}">
        <p14:creationId xmlns:p14="http://schemas.microsoft.com/office/powerpoint/2010/main" val="745751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884B78-18C7-4518-A618-4D7B46DB4CD6}" type="datetimeFigureOut">
              <a:rPr lang="en-US" smtClean="0"/>
              <a:t>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97289-E9C1-4072-B502-F29045EB8D7D}" type="slidenum">
              <a:rPr lang="en-US" smtClean="0"/>
              <a:t>‹#›</a:t>
            </a:fld>
            <a:endParaRPr lang="en-US"/>
          </a:p>
        </p:txBody>
      </p:sp>
    </p:spTree>
    <p:extLst>
      <p:ext uri="{BB962C8B-B14F-4D97-AF65-F5344CB8AC3E}">
        <p14:creationId xmlns:p14="http://schemas.microsoft.com/office/powerpoint/2010/main" val="1784781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pPr algn="ctr"/>
            <a:r>
              <a:rPr lang="en-US" sz="7200" dirty="0">
                <a:latin typeface="Arial Black" panose="020B0A04020102020204" pitchFamily="34" charset="0"/>
                <a:cs typeface="Aharoni" panose="02010803020104030203" pitchFamily="2" charset="-79"/>
              </a:rPr>
              <a:t>5 bullet-proof strategies for passing behavioral </a:t>
            </a:r>
            <a:r>
              <a:rPr lang="en-US" sz="7200" dirty="0" smtClean="0">
                <a:latin typeface="Arial Black" panose="020B0A04020102020204" pitchFamily="34" charset="0"/>
                <a:cs typeface="Aharoni" panose="02010803020104030203" pitchFamily="2" charset="-79"/>
              </a:rPr>
              <a:t>interviews</a:t>
            </a:r>
            <a:endParaRPr lang="en-US" dirty="0"/>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167416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r>
              <a:rPr lang="en-US" sz="5400" dirty="0" smtClean="0">
                <a:latin typeface="Arial Black" panose="020B0A04020102020204" pitchFamily="34" charset="0"/>
                <a:cs typeface="Aharoni" panose="02010803020104030203" pitchFamily="2" charset="-79"/>
              </a:rPr>
              <a:t>Review past experience/projects before the interview.</a:t>
            </a:r>
            <a:endParaRPr lang="en-US" sz="5400"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707033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r>
              <a:rPr lang="en-US" sz="5400" dirty="0" smtClean="0">
                <a:latin typeface="Arial Black" panose="020B0A04020102020204" pitchFamily="34" charset="0"/>
                <a:cs typeface="Aharoni" panose="02010803020104030203" pitchFamily="2" charset="-79"/>
              </a:rPr>
              <a:t>Following these guidelines will help you develop on-point answers and create structure </a:t>
            </a:r>
            <a:endParaRPr lang="en-US" sz="5400"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16200060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r>
              <a:rPr lang="en-US" sz="5400" dirty="0" smtClean="0">
                <a:latin typeface="Arial Black" panose="020B0A04020102020204" pitchFamily="34" charset="0"/>
                <a:cs typeface="Aharoni" panose="02010803020104030203" pitchFamily="2" charset="-79"/>
              </a:rPr>
              <a:t>So lets look at an example…</a:t>
            </a:r>
            <a:endParaRPr lang="en-US" sz="5400"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42390042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r>
              <a:rPr lang="en-US" sz="5400" dirty="0">
                <a:latin typeface="Arial Black" panose="020B0A04020102020204" pitchFamily="34" charset="0"/>
                <a:cs typeface="Aharoni" panose="02010803020104030203" pitchFamily="2" charset="-79"/>
              </a:rPr>
              <a:t>Describe a time when you came up with a creative idea to solve a problem.</a:t>
            </a:r>
            <a:endParaRPr lang="en-US" sz="5400"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7927010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124" y="2317493"/>
            <a:ext cx="10515600" cy="1325563"/>
          </a:xfrm>
        </p:spPr>
        <p:txBody>
          <a:bodyPr>
            <a:normAutofit/>
          </a:bodyPr>
          <a:lstStyle/>
          <a:p>
            <a:r>
              <a:rPr lang="en-US" sz="7200" b="1" dirty="0" smtClean="0">
                <a:solidFill>
                  <a:srgbClr val="FF0000"/>
                </a:solidFill>
                <a:effectLst/>
                <a:latin typeface="Arial" panose="020B0604020202020204" pitchFamily="34" charset="0"/>
                <a:ea typeface="Calibri" panose="020F0502020204030204" pitchFamily="34" charset="0"/>
              </a:rPr>
              <a:t>Describe the situation</a:t>
            </a:r>
            <a:endParaRPr lang="en-US" sz="7200" dirty="0">
              <a:solidFill>
                <a:srgbClr val="FF0000"/>
              </a:solidFill>
            </a:endParaRPr>
          </a:p>
        </p:txBody>
      </p:sp>
    </p:spTree>
    <p:extLst>
      <p:ext uri="{BB962C8B-B14F-4D97-AF65-F5344CB8AC3E}">
        <p14:creationId xmlns:p14="http://schemas.microsoft.com/office/powerpoint/2010/main" val="22435742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5273675"/>
          </a:xfrm>
        </p:spPr>
        <p:txBody>
          <a:bodyPr>
            <a:noAutofit/>
          </a:bodyPr>
          <a:lstStyle/>
          <a:p>
            <a:r>
              <a:rPr lang="en-US" dirty="0"/>
              <a:t>I work in our customer service department and over the past year the volume of  customer service calls were steadily increasing.  Customers were asking us to make all kinds of changes to their accounts that kept us busier than normal.  We were getting so many calls that we were getting ready to hire more people to handle the volume. </a:t>
            </a:r>
            <a:endParaRPr lang="en-US"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6751603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5273675"/>
          </a:xfrm>
        </p:spPr>
        <p:txBody>
          <a:bodyPr>
            <a:noAutofit/>
          </a:bodyPr>
          <a:lstStyle/>
          <a:p>
            <a:r>
              <a:rPr lang="en-US" dirty="0"/>
              <a:t>I didn’t feel that hiring more people was the answer because I worked directly with the customer and the changes they were asking us to do could have been done by themselves.  But our old website made it difficult for customers to make changes to their account and it was much easier for them to call in and have me do it instead.  </a:t>
            </a: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9932225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124" y="2317493"/>
            <a:ext cx="10515600" cy="1325563"/>
          </a:xfrm>
        </p:spPr>
        <p:txBody>
          <a:bodyPr>
            <a:normAutofit/>
          </a:bodyPr>
          <a:lstStyle/>
          <a:p>
            <a:r>
              <a:rPr lang="en-US" sz="7200" b="1" dirty="0" smtClean="0">
                <a:solidFill>
                  <a:srgbClr val="FF0000"/>
                </a:solidFill>
                <a:effectLst/>
                <a:latin typeface="Arial" panose="020B0604020202020204" pitchFamily="34" charset="0"/>
                <a:ea typeface="Calibri" panose="020F0502020204030204" pitchFamily="34" charset="0"/>
              </a:rPr>
              <a:t>The Action</a:t>
            </a:r>
            <a:endParaRPr lang="en-US" sz="7200" dirty="0">
              <a:solidFill>
                <a:srgbClr val="FF0000"/>
              </a:solidFill>
            </a:endParaRPr>
          </a:p>
        </p:txBody>
      </p:sp>
    </p:spTree>
    <p:extLst>
      <p:ext uri="{BB962C8B-B14F-4D97-AF65-F5344CB8AC3E}">
        <p14:creationId xmlns:p14="http://schemas.microsoft.com/office/powerpoint/2010/main" val="33402262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5273675"/>
          </a:xfrm>
        </p:spPr>
        <p:txBody>
          <a:bodyPr>
            <a:noAutofit/>
          </a:bodyPr>
          <a:lstStyle/>
          <a:p>
            <a:r>
              <a:rPr lang="en-US" dirty="0"/>
              <a:t>I created a plan for a new website that would streamline the customer interface and make it easier for them to make their own account changes.  Since I’m not a web designer, I could not write the code, but instead I created a high-level model of what our website should look like and the functions it should perform.</a:t>
            </a:r>
            <a:endParaRPr lang="en-US"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40263964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5273675"/>
          </a:xfrm>
        </p:spPr>
        <p:txBody>
          <a:bodyPr>
            <a:noAutofit/>
          </a:bodyPr>
          <a:lstStyle/>
          <a:p>
            <a:r>
              <a:rPr lang="en-US" dirty="0"/>
              <a:t>I presented my findings and ideas for a new website to our IT department and business manager.  Everyone agreed that by implementing these changes with built in video tutorials would make it easier for our customers to manage their own accounts online and reduce the volume of customer service calls</a:t>
            </a: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1951235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fontScale="90000"/>
          </a:bodyPr>
          <a:lstStyle/>
          <a:p>
            <a:pPr algn="ctr"/>
            <a:r>
              <a:rPr lang="en-US" sz="7200" dirty="0" smtClean="0">
                <a:latin typeface="Arial Black" panose="020B0A04020102020204" pitchFamily="34" charset="0"/>
                <a:cs typeface="Aharoni" panose="02010803020104030203" pitchFamily="2" charset="-79"/>
              </a:rPr>
              <a:t>Employers </a:t>
            </a:r>
            <a:r>
              <a:rPr lang="en-US" sz="7200" dirty="0">
                <a:latin typeface="Arial Black" panose="020B0A04020102020204" pitchFamily="34" charset="0"/>
                <a:cs typeface="Aharoni" panose="02010803020104030203" pitchFamily="2" charset="-79"/>
              </a:rPr>
              <a:t>use </a:t>
            </a:r>
            <a:r>
              <a:rPr lang="en-US" sz="7200" dirty="0" smtClean="0">
                <a:latin typeface="Arial Black" panose="020B0A04020102020204" pitchFamily="34" charset="0"/>
                <a:cs typeface="Aharoni" panose="02010803020104030203" pitchFamily="2" charset="-79"/>
              </a:rPr>
              <a:t>behavioral interviews </a:t>
            </a:r>
            <a:r>
              <a:rPr lang="en-US" sz="7200" dirty="0">
                <a:latin typeface="Arial Black" panose="020B0A04020102020204" pitchFamily="34" charset="0"/>
                <a:cs typeface="Aharoni" panose="02010803020104030203" pitchFamily="2" charset="-79"/>
              </a:rPr>
              <a:t>to determine your core competencies. </a:t>
            </a:r>
            <a:endParaRPr lang="en-US" dirty="0"/>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39208316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124" y="2317493"/>
            <a:ext cx="10515600" cy="1325563"/>
          </a:xfrm>
        </p:spPr>
        <p:txBody>
          <a:bodyPr>
            <a:normAutofit/>
          </a:bodyPr>
          <a:lstStyle/>
          <a:p>
            <a:r>
              <a:rPr lang="en-US" sz="7200" b="1" dirty="0" smtClean="0">
                <a:solidFill>
                  <a:srgbClr val="FF0000"/>
                </a:solidFill>
                <a:effectLst/>
                <a:latin typeface="Arial" panose="020B0604020202020204" pitchFamily="34" charset="0"/>
                <a:ea typeface="Calibri" panose="020F0502020204030204" pitchFamily="34" charset="0"/>
              </a:rPr>
              <a:t>The Result</a:t>
            </a:r>
            <a:endParaRPr lang="en-US" sz="7200" dirty="0">
              <a:solidFill>
                <a:srgbClr val="FF0000"/>
              </a:solidFill>
            </a:endParaRPr>
          </a:p>
        </p:txBody>
      </p:sp>
    </p:spTree>
    <p:extLst>
      <p:ext uri="{BB962C8B-B14F-4D97-AF65-F5344CB8AC3E}">
        <p14:creationId xmlns:p14="http://schemas.microsoft.com/office/powerpoint/2010/main" val="41559232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5273675"/>
          </a:xfrm>
        </p:spPr>
        <p:txBody>
          <a:bodyPr>
            <a:noAutofit/>
          </a:bodyPr>
          <a:lstStyle/>
          <a:p>
            <a:r>
              <a:rPr lang="en-US" dirty="0"/>
              <a:t>The project took 6 months to complete and I was one of the beta testers.  The new website looked fresh and was much more user friendly than before.  As a result, customer service calls dropped by 32% and we eliminated the costly need of hiring additional reps.  I received an accommodation and a monetary award for my idea.</a:t>
            </a:r>
            <a:endParaRPr lang="en-US"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12477580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r>
              <a:rPr lang="en-US" sz="5400" dirty="0">
                <a:latin typeface="Arial Black" panose="020B0A04020102020204" pitchFamily="34" charset="0"/>
                <a:cs typeface="Aharoni" panose="02010803020104030203" pitchFamily="2" charset="-79"/>
              </a:rPr>
              <a:t>Give me an example of when you took a risk to achieve a goal. What was the outcome?</a:t>
            </a:r>
            <a:endParaRPr lang="en-US" sz="5400"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38484854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124" y="2317493"/>
            <a:ext cx="10515600" cy="1325563"/>
          </a:xfrm>
        </p:spPr>
        <p:txBody>
          <a:bodyPr>
            <a:normAutofit/>
          </a:bodyPr>
          <a:lstStyle/>
          <a:p>
            <a:r>
              <a:rPr lang="en-US" sz="7200" b="1" dirty="0" smtClean="0">
                <a:solidFill>
                  <a:srgbClr val="FF0000"/>
                </a:solidFill>
                <a:effectLst/>
                <a:latin typeface="Arial" panose="020B0604020202020204" pitchFamily="34" charset="0"/>
                <a:ea typeface="Calibri" panose="020F0502020204030204" pitchFamily="34" charset="0"/>
              </a:rPr>
              <a:t>Describe the situation</a:t>
            </a:r>
            <a:endParaRPr lang="en-US" sz="7200" dirty="0">
              <a:solidFill>
                <a:srgbClr val="FF0000"/>
              </a:solidFill>
            </a:endParaRPr>
          </a:p>
        </p:txBody>
      </p:sp>
    </p:spTree>
    <p:extLst>
      <p:ext uri="{BB962C8B-B14F-4D97-AF65-F5344CB8AC3E}">
        <p14:creationId xmlns:p14="http://schemas.microsoft.com/office/powerpoint/2010/main" val="42341234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5273675"/>
          </a:xfrm>
        </p:spPr>
        <p:txBody>
          <a:bodyPr>
            <a:noAutofit/>
          </a:bodyPr>
          <a:lstStyle/>
          <a:p>
            <a:r>
              <a:rPr lang="en-US" dirty="0"/>
              <a:t>My company had a strict policy of pay on delivery.  </a:t>
            </a:r>
            <a:r>
              <a:rPr lang="en-US" dirty="0" smtClean="0"/>
              <a:t>Our client </a:t>
            </a:r>
            <a:r>
              <a:rPr lang="en-US" dirty="0"/>
              <a:t>who wanted to purchase a large amount of our products and needed them urgently, but he was unable to pay the full amount when we delivered the product to his warehouse.  Our department really needed this sale because it allowed us to make our monthly quota.  My client has been with us for over 10 years and never posed a risk to our company before. </a:t>
            </a:r>
            <a:endParaRPr lang="en-US"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37857438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124" y="2317493"/>
            <a:ext cx="10515600" cy="1325563"/>
          </a:xfrm>
        </p:spPr>
        <p:txBody>
          <a:bodyPr>
            <a:normAutofit/>
          </a:bodyPr>
          <a:lstStyle/>
          <a:p>
            <a:r>
              <a:rPr lang="en-US" sz="7200" b="1" dirty="0" smtClean="0">
                <a:solidFill>
                  <a:srgbClr val="FF0000"/>
                </a:solidFill>
                <a:effectLst/>
                <a:latin typeface="Arial" panose="020B0604020202020204" pitchFamily="34" charset="0"/>
                <a:ea typeface="Calibri" panose="020F0502020204030204" pitchFamily="34" charset="0"/>
              </a:rPr>
              <a:t>The Action</a:t>
            </a:r>
            <a:endParaRPr lang="en-US" sz="7200" dirty="0">
              <a:solidFill>
                <a:srgbClr val="FF0000"/>
              </a:solidFill>
            </a:endParaRPr>
          </a:p>
        </p:txBody>
      </p:sp>
    </p:spTree>
    <p:extLst>
      <p:ext uri="{BB962C8B-B14F-4D97-AF65-F5344CB8AC3E}">
        <p14:creationId xmlns:p14="http://schemas.microsoft.com/office/powerpoint/2010/main" val="5185122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5273675"/>
          </a:xfrm>
        </p:spPr>
        <p:txBody>
          <a:bodyPr>
            <a:noAutofit/>
          </a:bodyPr>
          <a:lstStyle/>
          <a:p>
            <a:r>
              <a:rPr lang="en-US" sz="4000" dirty="0"/>
              <a:t>After discussing the matter with our accounting department they stuck to corporate policy and decided not to extend payment terms to my client.  I went back to my client and he said he would go elsewhere if we could not strike a deal.  But he did offer to pay within 3 days.  So I decided to take a risk and personally vouch for my client. I told the delivery team to ship the product, but not to ask for payment on delivery.  If my client did not pay, I would lose my job, for sure.</a:t>
            </a:r>
            <a:endParaRPr lang="en-US" sz="4000"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37256659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4124" y="2317493"/>
            <a:ext cx="10515600" cy="1325563"/>
          </a:xfrm>
        </p:spPr>
        <p:txBody>
          <a:bodyPr>
            <a:normAutofit/>
          </a:bodyPr>
          <a:lstStyle/>
          <a:p>
            <a:r>
              <a:rPr lang="en-US" sz="7200" b="1" dirty="0" smtClean="0">
                <a:solidFill>
                  <a:srgbClr val="FF0000"/>
                </a:solidFill>
                <a:effectLst/>
                <a:latin typeface="Arial" panose="020B0604020202020204" pitchFamily="34" charset="0"/>
                <a:ea typeface="Calibri" panose="020F0502020204030204" pitchFamily="34" charset="0"/>
              </a:rPr>
              <a:t>The Result</a:t>
            </a:r>
            <a:endParaRPr lang="en-US" sz="7200" dirty="0">
              <a:solidFill>
                <a:srgbClr val="FF0000"/>
              </a:solidFill>
            </a:endParaRPr>
          </a:p>
        </p:txBody>
      </p:sp>
    </p:spTree>
    <p:extLst>
      <p:ext uri="{BB962C8B-B14F-4D97-AF65-F5344CB8AC3E}">
        <p14:creationId xmlns:p14="http://schemas.microsoft.com/office/powerpoint/2010/main" val="38141465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5273675"/>
          </a:xfrm>
        </p:spPr>
        <p:txBody>
          <a:bodyPr>
            <a:noAutofit/>
          </a:bodyPr>
          <a:lstStyle/>
          <a:p>
            <a:r>
              <a:rPr lang="en-US" dirty="0"/>
              <a:t>After 3 days, my client sent us payment in full, as promised.  I told my boss what I did and though he was displeased that I broke company policy, he commended me for the risk.  He said it was a good risk to take because that client had been with us for a long time, but the real risk was losing that client to a competitor.</a:t>
            </a:r>
            <a:endParaRPr lang="en-US"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11529799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pPr algn="ctr"/>
            <a:r>
              <a:rPr lang="en-US" sz="7200" dirty="0" smtClean="0">
                <a:latin typeface="Arial Black" panose="020B0A04020102020204" pitchFamily="34" charset="0"/>
                <a:cs typeface="Aharoni" panose="02010803020104030203" pitchFamily="2" charset="-79"/>
              </a:rPr>
              <a:t>At least 40%...</a:t>
            </a:r>
            <a:endParaRPr lang="en-US" dirty="0"/>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3366007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pPr algn="ctr"/>
            <a:r>
              <a:rPr lang="en-US" sz="7200" dirty="0" smtClean="0">
                <a:latin typeface="Arial Black" panose="020B0A04020102020204" pitchFamily="34" charset="0"/>
                <a:cs typeface="Aharoni" panose="02010803020104030203" pitchFamily="2" charset="-79"/>
              </a:rPr>
              <a:t>Not Prepared?  What happens?</a:t>
            </a:r>
            <a:endParaRPr lang="en-US" dirty="0"/>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166673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pPr algn="ctr"/>
            <a:endParaRPr lang="en-US" dirty="0"/>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769" y="430438"/>
            <a:ext cx="11449254" cy="4892560"/>
          </a:xfrm>
          <a:prstGeom prst="rect">
            <a:avLst/>
          </a:prstGeom>
        </p:spPr>
      </p:pic>
    </p:spTree>
    <p:extLst>
      <p:ext uri="{BB962C8B-B14F-4D97-AF65-F5344CB8AC3E}">
        <p14:creationId xmlns:p14="http://schemas.microsoft.com/office/powerpoint/2010/main" val="488144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r>
              <a:rPr lang="en-US" sz="5400" dirty="0" smtClean="0">
                <a:latin typeface="Arial Black" panose="020B0A04020102020204" pitchFamily="34" charset="0"/>
                <a:cs typeface="Aharoni" panose="02010803020104030203" pitchFamily="2" charset="-79"/>
              </a:rPr>
              <a:t>Listen to the question.</a:t>
            </a:r>
            <a:br>
              <a:rPr lang="en-US" sz="5400" dirty="0" smtClean="0">
                <a:latin typeface="Arial Black" panose="020B0A04020102020204" pitchFamily="34" charset="0"/>
                <a:cs typeface="Aharoni" panose="02010803020104030203" pitchFamily="2" charset="-79"/>
              </a:rPr>
            </a:br>
            <a:r>
              <a:rPr lang="en-US" sz="5400" dirty="0" smtClean="0">
                <a:latin typeface="Arial Black" panose="020B0A04020102020204" pitchFamily="34" charset="0"/>
                <a:cs typeface="Aharoni" panose="02010803020104030203" pitchFamily="2" charset="-79"/>
              </a:rPr>
              <a:t>Let </a:t>
            </a:r>
            <a:r>
              <a:rPr lang="en-US" sz="5400" dirty="0">
                <a:latin typeface="Arial Black" panose="020B0A04020102020204" pitchFamily="34" charset="0"/>
                <a:cs typeface="Aharoni" panose="02010803020104030203" pitchFamily="2" charset="-79"/>
              </a:rPr>
              <a:t>them finish </a:t>
            </a:r>
            <a:r>
              <a:rPr lang="en-US" sz="5400" dirty="0" smtClean="0">
                <a:latin typeface="Arial Black" panose="020B0A04020102020204" pitchFamily="34" charset="0"/>
                <a:cs typeface="Aharoni" panose="02010803020104030203" pitchFamily="2" charset="-79"/>
              </a:rPr>
              <a:t>asking.</a:t>
            </a:r>
            <a:br>
              <a:rPr lang="en-US" sz="5400" dirty="0" smtClean="0">
                <a:latin typeface="Arial Black" panose="020B0A04020102020204" pitchFamily="34" charset="0"/>
                <a:cs typeface="Aharoni" panose="02010803020104030203" pitchFamily="2" charset="-79"/>
              </a:rPr>
            </a:br>
            <a:r>
              <a:rPr lang="en-US" sz="5400" dirty="0" smtClean="0">
                <a:latin typeface="Arial Black" panose="020B0A04020102020204" pitchFamily="34" charset="0"/>
                <a:cs typeface="Aharoni" panose="02010803020104030203" pitchFamily="2" charset="-79"/>
              </a:rPr>
              <a:t>Repeat it back.</a:t>
            </a:r>
            <a:endParaRPr lang="en-US" sz="5400" dirty="0"/>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3013156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r>
              <a:rPr lang="en-US" sz="5400" dirty="0" smtClean="0">
                <a:latin typeface="Arial Black" panose="020B0A04020102020204" pitchFamily="34" charset="0"/>
                <a:cs typeface="Aharoni" panose="02010803020104030203" pitchFamily="2" charset="-79"/>
              </a:rPr>
              <a:t>Choose your language.</a:t>
            </a:r>
            <a:br>
              <a:rPr lang="en-US" sz="5400" dirty="0" smtClean="0">
                <a:latin typeface="Arial Black" panose="020B0A04020102020204" pitchFamily="34" charset="0"/>
                <a:cs typeface="Aharoni" panose="02010803020104030203" pitchFamily="2" charset="-79"/>
              </a:rPr>
            </a:br>
            <a:r>
              <a:rPr lang="en-US" sz="5400" dirty="0" smtClean="0">
                <a:latin typeface="Arial Black" panose="020B0A04020102020204" pitchFamily="34" charset="0"/>
                <a:cs typeface="Aharoni" panose="02010803020104030203" pitchFamily="2" charset="-79"/>
              </a:rPr>
              <a:t>Talk from your industry.</a:t>
            </a:r>
            <a:endParaRPr lang="en-US" sz="5400" dirty="0"/>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810450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r>
              <a:rPr lang="en-US" sz="5400" dirty="0" smtClean="0">
                <a:latin typeface="Arial Black" panose="020B0A04020102020204" pitchFamily="34" charset="0"/>
                <a:cs typeface="Aharoni" panose="02010803020104030203" pitchFamily="2" charset="-79"/>
              </a:rPr>
              <a:t>Before the interview, research industry buzz words.</a:t>
            </a:r>
            <a:endParaRPr lang="en-US" sz="5400" dirty="0"/>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3677366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0439"/>
            <a:ext cx="10515600" cy="4849131"/>
          </a:xfrm>
        </p:spPr>
        <p:txBody>
          <a:bodyPr>
            <a:normAutofit/>
          </a:bodyPr>
          <a:lstStyle/>
          <a:p>
            <a:r>
              <a:rPr lang="en-US" sz="5400" dirty="0" smtClean="0">
                <a:latin typeface="Arial Black" panose="020B0A04020102020204" pitchFamily="34" charset="0"/>
                <a:cs typeface="Aharoni" panose="02010803020104030203" pitchFamily="2" charset="-79"/>
              </a:rPr>
              <a:t>When answers, stick to the basics.</a:t>
            </a:r>
            <a:br>
              <a:rPr lang="en-US" sz="5400" dirty="0" smtClean="0">
                <a:latin typeface="Arial Black" panose="020B0A04020102020204" pitchFamily="34" charset="0"/>
                <a:cs typeface="Aharoni" panose="02010803020104030203" pitchFamily="2" charset="-79"/>
              </a:rPr>
            </a:br>
            <a:r>
              <a:rPr lang="en-US" sz="5400" dirty="0" smtClean="0">
                <a:solidFill>
                  <a:srgbClr val="FF0000"/>
                </a:solidFill>
                <a:latin typeface="Arial Black" panose="020B0A04020102020204" pitchFamily="34" charset="0"/>
                <a:cs typeface="Aharoni" panose="02010803020104030203" pitchFamily="2" charset="-79"/>
              </a:rPr>
              <a:t>- Keeps answers short</a:t>
            </a:r>
            <a:r>
              <a:rPr lang="en-US" sz="5400" dirty="0" smtClean="0">
                <a:latin typeface="Arial Black" panose="020B0A04020102020204" pitchFamily="34" charset="0"/>
                <a:cs typeface="Aharoni" panose="02010803020104030203" pitchFamily="2" charset="-79"/>
              </a:rPr>
              <a:t/>
            </a:r>
            <a:br>
              <a:rPr lang="en-US" sz="5400" dirty="0" smtClean="0">
                <a:latin typeface="Arial Black" panose="020B0A04020102020204" pitchFamily="34" charset="0"/>
                <a:cs typeface="Aharoni" panose="02010803020104030203" pitchFamily="2" charset="-79"/>
              </a:rPr>
            </a:br>
            <a:r>
              <a:rPr lang="en-US" sz="5400" dirty="0" smtClean="0">
                <a:solidFill>
                  <a:srgbClr val="FF0000"/>
                </a:solidFill>
                <a:latin typeface="Arial Black" panose="020B0A04020102020204" pitchFamily="34" charset="0"/>
                <a:cs typeface="Aharoni" panose="02010803020104030203" pitchFamily="2" charset="-79"/>
              </a:rPr>
              <a:t>- Leaves room for follow-up</a:t>
            </a:r>
            <a:endParaRPr lang="en-US" sz="5400" dirty="0">
              <a:solidFill>
                <a:srgbClr val="FF0000"/>
              </a:solidFill>
            </a:endParaRPr>
          </a:p>
        </p:txBody>
      </p:sp>
      <p:sp>
        <p:nvSpPr>
          <p:cNvPr id="4" name="Title 1"/>
          <p:cNvSpPr txBox="1">
            <a:spLocks/>
          </p:cNvSpPr>
          <p:nvPr/>
        </p:nvSpPr>
        <p:spPr>
          <a:xfrm>
            <a:off x="1230086" y="5704114"/>
            <a:ext cx="10515600" cy="9302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dirty="0"/>
          </a:p>
        </p:txBody>
      </p:sp>
    </p:spTree>
    <p:extLst>
      <p:ext uri="{BB962C8B-B14F-4D97-AF65-F5344CB8AC3E}">
        <p14:creationId xmlns:p14="http://schemas.microsoft.com/office/powerpoint/2010/main" val="40942485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692</Words>
  <Application>Microsoft Office PowerPoint</Application>
  <PresentationFormat>Widescreen</PresentationFormat>
  <Paragraphs>27</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Aharoni</vt:lpstr>
      <vt:lpstr>Arial</vt:lpstr>
      <vt:lpstr>Arial Black</vt:lpstr>
      <vt:lpstr>Calibri</vt:lpstr>
      <vt:lpstr>Calibri Light</vt:lpstr>
      <vt:lpstr>Office Theme</vt:lpstr>
      <vt:lpstr>5 bullet-proof strategies for passing behavioral interviews</vt:lpstr>
      <vt:lpstr>Employers use behavioral interviews to determine your core competencies. </vt:lpstr>
      <vt:lpstr>At least 40%...</vt:lpstr>
      <vt:lpstr>Not Prepared?  What happens?</vt:lpstr>
      <vt:lpstr>PowerPoint Presentation</vt:lpstr>
      <vt:lpstr>Listen to the question. Let them finish asking. Repeat it back.</vt:lpstr>
      <vt:lpstr>Choose your language. Talk from your industry.</vt:lpstr>
      <vt:lpstr>Before the interview, research industry buzz words.</vt:lpstr>
      <vt:lpstr>When answers, stick to the basics. - Keeps answers short - Leaves room for follow-up</vt:lpstr>
      <vt:lpstr>Review past experience/projects before the interview.</vt:lpstr>
      <vt:lpstr>Following these guidelines will help you develop on-point answers and create structure </vt:lpstr>
      <vt:lpstr>So lets look at an example…</vt:lpstr>
      <vt:lpstr>Describe a time when you came up with a creative idea to solve a problem.</vt:lpstr>
      <vt:lpstr>Describe the situation</vt:lpstr>
      <vt:lpstr>I work in our customer service department and over the past year the volume of  customer service calls were steadily increasing.  Customers were asking us to make all kinds of changes to their accounts that kept us busier than normal.  We were getting so many calls that we were getting ready to hire more people to handle the volume. </vt:lpstr>
      <vt:lpstr>I didn’t feel that hiring more people was the answer because I worked directly with the customer and the changes they were asking us to do could have been done by themselves.  But our old website made it difficult for customers to make changes to their account and it was much easier for them to call in and have me do it instead.  </vt:lpstr>
      <vt:lpstr>The Action</vt:lpstr>
      <vt:lpstr>I created a plan for a new website that would streamline the customer interface and make it easier for them to make their own account changes.  Since I’m not a web designer, I could not write the code, but instead I created a high-level model of what our website should look like and the functions it should perform.</vt:lpstr>
      <vt:lpstr>I presented my findings and ideas for a new website to our IT department and business manager.  Everyone agreed that by implementing these changes with built in video tutorials would make it easier for our customers to manage their own accounts online and reduce the volume of customer service calls</vt:lpstr>
      <vt:lpstr>The Result</vt:lpstr>
      <vt:lpstr>The project took 6 months to complete and I was one of the beta testers.  The new website looked fresh and was much more user friendly than before.  As a result, customer service calls dropped by 32% and we eliminated the costly need of hiring additional reps.  I received an accommodation and a monetary award for my idea.</vt:lpstr>
      <vt:lpstr>Give me an example of when you took a risk to achieve a goal. What was the outcome?</vt:lpstr>
      <vt:lpstr>Describe the situation</vt:lpstr>
      <vt:lpstr>My company had a strict policy of pay on delivery.  Our client who wanted to purchase a large amount of our products and needed them urgently, but he was unable to pay the full amount when we delivered the product to his warehouse.  Our department really needed this sale because it allowed us to make our monthly quota.  My client has been with us for over 10 years and never posed a risk to our company before. </vt:lpstr>
      <vt:lpstr>The Action</vt:lpstr>
      <vt:lpstr>After discussing the matter with our accounting department they stuck to corporate policy and decided not to extend payment terms to my client.  I went back to my client and he said he would go elsewhere if we could not strike a deal.  But he did offer to pay within 3 days.  So I decided to take a risk and personally vouch for my client. I told the delivery team to ship the product, but not to ask for payment on delivery.  If my client did not pay, I would lose my job, for sure.</vt:lpstr>
      <vt:lpstr>The Result</vt:lpstr>
      <vt:lpstr>After 3 days, my client sent us payment in full, as promised.  I told my boss what I did and though he was displeased that I broke company policy, he commended me for the risk.  He said it was a good risk to take because that client had been with us for a long time, but the real risk was losing that client to a competitor.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dc:creator>
  <cp:lastModifiedBy>Don</cp:lastModifiedBy>
  <cp:revision>14</cp:revision>
  <dcterms:created xsi:type="dcterms:W3CDTF">2018-02-05T17:27:04Z</dcterms:created>
  <dcterms:modified xsi:type="dcterms:W3CDTF">2018-02-06T15:26:38Z</dcterms:modified>
</cp:coreProperties>
</file>